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8" r:id="rId2"/>
    <p:sldId id="256" r:id="rId3"/>
    <p:sldId id="261" r:id="rId4"/>
    <p:sldId id="259" r:id="rId5"/>
    <p:sldId id="260" r:id="rId6"/>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6208"/>
  </p:normalViewPr>
  <p:slideViewPr>
    <p:cSldViewPr snapToGrid="0" snapToObjects="1">
      <p:cViewPr varScale="1">
        <p:scale>
          <a:sx n="121" d="100"/>
          <a:sy n="121" d="100"/>
        </p:scale>
        <p:origin x="200"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6ADA1B-A732-C14C-A15C-55EE527535E5}" type="datetimeFigureOut">
              <a:rPr lang="en-DE" smtClean="0"/>
              <a:t>11.05.22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47D7A7-87BD-2F45-92AA-BB1D8C85757A}" type="slidenum">
              <a:rPr lang="en-DE" smtClean="0"/>
              <a:t>‹#›</a:t>
            </a:fld>
            <a:endParaRPr lang="en-DE"/>
          </a:p>
        </p:txBody>
      </p:sp>
    </p:spTree>
    <p:extLst>
      <p:ext uri="{BB962C8B-B14F-4D97-AF65-F5344CB8AC3E}">
        <p14:creationId xmlns:p14="http://schemas.microsoft.com/office/powerpoint/2010/main" val="17537600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In our machine learning project, we predicted drug consumption through personality traits.</a:t>
            </a:r>
          </a:p>
          <a:p>
            <a:pPr rtl="0"/>
            <a:endParaRPr lang="en-GB" b="0" dirty="0">
              <a:effectLst/>
            </a:endParaRPr>
          </a:p>
          <a:p>
            <a:pPr rtl="0"/>
            <a:r>
              <a:rPr lang="en-GB" sz="1200" b="0" i="0" u="none" strike="noStrike" kern="1200" dirty="0">
                <a:solidFill>
                  <a:schemeClr val="tx1"/>
                </a:solidFill>
                <a:effectLst/>
                <a:latin typeface="+mn-lt"/>
                <a:ea typeface="+mn-ea"/>
                <a:cs typeface="+mn-cs"/>
              </a:rPr>
              <a:t>Drug policies are expensive, ineffective, and often highly problematic in most western countries. One important problem is that the cost of drug prevention and education is hard to justify due to the prevention paradox.</a:t>
            </a:r>
            <a:endParaRPr lang="en-GB" b="0" dirty="0">
              <a:effectLst/>
            </a:endParaRPr>
          </a:p>
          <a:p>
            <a:br>
              <a:rPr lang="en-GB" dirty="0"/>
            </a:br>
            <a:endParaRPr lang="en-DE" dirty="0"/>
          </a:p>
        </p:txBody>
      </p:sp>
      <p:sp>
        <p:nvSpPr>
          <p:cNvPr id="4" name="Slide Number Placeholder 3"/>
          <p:cNvSpPr>
            <a:spLocks noGrp="1"/>
          </p:cNvSpPr>
          <p:nvPr>
            <p:ph type="sldNum" sz="quarter" idx="5"/>
          </p:nvPr>
        </p:nvSpPr>
        <p:spPr/>
        <p:txBody>
          <a:bodyPr/>
          <a:lstStyle/>
          <a:p>
            <a:fld id="{2147D7A7-87BD-2F45-92AA-BB1D8C85757A}" type="slidenum">
              <a:rPr lang="en-DE" smtClean="0"/>
              <a:t>1</a:t>
            </a:fld>
            <a:endParaRPr lang="en-DE"/>
          </a:p>
        </p:txBody>
      </p:sp>
    </p:spTree>
    <p:extLst>
      <p:ext uri="{BB962C8B-B14F-4D97-AF65-F5344CB8AC3E}">
        <p14:creationId xmlns:p14="http://schemas.microsoft.com/office/powerpoint/2010/main" val="8113220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This is because the negative effects of drug abuse are situated in the future and not equally likely to affect everyone.</a:t>
            </a:r>
          </a:p>
          <a:p>
            <a:pPr rtl="0"/>
            <a:endParaRPr lang="en-GB" b="0" dirty="0">
              <a:effectLst/>
            </a:endParaRPr>
          </a:p>
          <a:p>
            <a:pPr rtl="0"/>
            <a:r>
              <a:rPr lang="en-GB" sz="1200" b="0" i="0" u="none" strike="noStrike" kern="1200" dirty="0">
                <a:solidFill>
                  <a:schemeClr val="tx1"/>
                </a:solidFill>
                <a:effectLst/>
                <a:latin typeface="+mn-lt"/>
                <a:ea typeface="+mn-ea"/>
                <a:cs typeface="+mn-cs"/>
              </a:rPr>
              <a:t>But what if we could foresee who will be most susceptible to drug misuse in the future? Then, drug prevention could be targeted to those who need it, saving money and improving the justification for the spendings remaining. In our project, we took a shot at this challenge to foresee drug misuse.</a:t>
            </a:r>
            <a:endParaRPr lang="en-GB" b="0" dirty="0">
              <a:effectLst/>
            </a:endParaRPr>
          </a:p>
          <a:p>
            <a:br>
              <a:rPr lang="en-GB" dirty="0"/>
            </a:br>
            <a:endParaRPr lang="en-DE" dirty="0"/>
          </a:p>
        </p:txBody>
      </p:sp>
      <p:sp>
        <p:nvSpPr>
          <p:cNvPr id="4" name="Slide Number Placeholder 3"/>
          <p:cNvSpPr>
            <a:spLocks noGrp="1"/>
          </p:cNvSpPr>
          <p:nvPr>
            <p:ph type="sldNum" sz="quarter" idx="5"/>
          </p:nvPr>
        </p:nvSpPr>
        <p:spPr/>
        <p:txBody>
          <a:bodyPr/>
          <a:lstStyle/>
          <a:p>
            <a:fld id="{2147D7A7-87BD-2F45-92AA-BB1D8C85757A}" type="slidenum">
              <a:rPr lang="en-DE" smtClean="0"/>
              <a:t>2</a:t>
            </a:fld>
            <a:endParaRPr lang="en-DE"/>
          </a:p>
        </p:txBody>
      </p:sp>
    </p:spTree>
    <p:extLst>
      <p:ext uri="{BB962C8B-B14F-4D97-AF65-F5344CB8AC3E}">
        <p14:creationId xmlns:p14="http://schemas.microsoft.com/office/powerpoint/2010/main" val="1311244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We used machine learning methods to predict who is most susceptible to which drugs according to their personality.</a:t>
            </a:r>
          </a:p>
          <a:p>
            <a:pPr rtl="0"/>
            <a:endParaRPr lang="en-GB" b="0" dirty="0">
              <a:effectLst/>
            </a:endParaRPr>
          </a:p>
          <a:p>
            <a:pPr rtl="0"/>
            <a:r>
              <a:rPr lang="en-GB" sz="1200" b="0" i="0" u="none" strike="noStrike" kern="1200" dirty="0">
                <a:solidFill>
                  <a:schemeClr val="tx1"/>
                </a:solidFill>
                <a:effectLst/>
                <a:latin typeface="+mn-lt"/>
                <a:ea typeface="+mn-ea"/>
                <a:cs typeface="+mn-cs"/>
              </a:rPr>
              <a:t>First of all, we divided drugs into three categories, namely depressants, hallucinogens and stimulants. The intuition was that different personalities would look for certain effects rather than specific drugs. </a:t>
            </a:r>
            <a:endParaRPr lang="en-GB" b="0" dirty="0">
              <a:effectLst/>
            </a:endParaRPr>
          </a:p>
          <a:p>
            <a:br>
              <a:rPr lang="en-GB" dirty="0"/>
            </a:br>
            <a:endParaRPr lang="en-DE" dirty="0"/>
          </a:p>
        </p:txBody>
      </p:sp>
      <p:sp>
        <p:nvSpPr>
          <p:cNvPr id="4" name="Slide Number Placeholder 3"/>
          <p:cNvSpPr>
            <a:spLocks noGrp="1"/>
          </p:cNvSpPr>
          <p:nvPr>
            <p:ph type="sldNum" sz="quarter" idx="5"/>
          </p:nvPr>
        </p:nvSpPr>
        <p:spPr/>
        <p:txBody>
          <a:bodyPr/>
          <a:lstStyle/>
          <a:p>
            <a:fld id="{2147D7A7-87BD-2F45-92AA-BB1D8C85757A}" type="slidenum">
              <a:rPr lang="en-DE" smtClean="0"/>
              <a:t>3</a:t>
            </a:fld>
            <a:endParaRPr lang="en-DE"/>
          </a:p>
        </p:txBody>
      </p:sp>
    </p:spTree>
    <p:extLst>
      <p:ext uri="{BB962C8B-B14F-4D97-AF65-F5344CB8AC3E}">
        <p14:creationId xmlns:p14="http://schemas.microsoft.com/office/powerpoint/2010/main" val="302808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After testing several models with several variants, we found that  openness to new experiences and sensation-seeking have a considerable influence on the consumption of all 3 types of drugs, even if with different strengths. These results could potentially be used to predict future drug consumption when combined with data on demographics.</a:t>
            </a:r>
          </a:p>
          <a:p>
            <a:pPr rtl="0"/>
            <a:endParaRPr lang="en-GB" b="0" dirty="0">
              <a:effectLst/>
            </a:endParaRPr>
          </a:p>
          <a:p>
            <a:pPr rtl="0"/>
            <a:r>
              <a:rPr lang="en-GB" sz="1200" b="0" i="0" u="none" strike="noStrike" kern="1200" dirty="0">
                <a:solidFill>
                  <a:schemeClr val="tx1"/>
                </a:solidFill>
                <a:effectLst/>
                <a:latin typeface="+mn-lt"/>
                <a:ea typeface="+mn-ea"/>
                <a:cs typeface="+mn-cs"/>
              </a:rPr>
              <a:t>However, there are a few challenges to overcome before drug policies can be improved based on such predictions. On the technical side, the most important challenge is to collect a LOT more high-quality data on drug consumption and personality traits. The used dataset – which is the only one publicly available – contains just over 1,800 instances mainly from the US and UK. Data collection is difficult not least because of the stigma associated with drug consumption.</a:t>
            </a:r>
          </a:p>
          <a:p>
            <a:pPr rtl="0"/>
            <a:endParaRPr lang="en-GB" b="0" dirty="0">
              <a:effectLst/>
            </a:endParaRPr>
          </a:p>
          <a:p>
            <a:pPr rtl="0"/>
            <a:r>
              <a:rPr lang="en-GB" sz="1200" b="0" i="0" u="none" strike="noStrike" kern="1200" dirty="0">
                <a:solidFill>
                  <a:schemeClr val="tx1"/>
                </a:solidFill>
                <a:effectLst/>
                <a:latin typeface="+mn-lt"/>
                <a:ea typeface="+mn-ea"/>
                <a:cs typeface="+mn-cs"/>
              </a:rPr>
              <a:t>This also points to the most important non-technical challenge. As long as drug consumers and addicts are regarded primarily as criminals instead of patients, predicting drug consumption will be an ethically delicate if not infeasible basis for conduction of prevention policies.</a:t>
            </a:r>
            <a:endParaRPr lang="en-GB" b="0" dirty="0">
              <a:effectLst/>
            </a:endParaRPr>
          </a:p>
        </p:txBody>
      </p:sp>
      <p:sp>
        <p:nvSpPr>
          <p:cNvPr id="4" name="Slide Number Placeholder 3"/>
          <p:cNvSpPr>
            <a:spLocks noGrp="1"/>
          </p:cNvSpPr>
          <p:nvPr>
            <p:ph type="sldNum" sz="quarter" idx="5"/>
          </p:nvPr>
        </p:nvSpPr>
        <p:spPr/>
        <p:txBody>
          <a:bodyPr/>
          <a:lstStyle/>
          <a:p>
            <a:fld id="{2147D7A7-87BD-2F45-92AA-BB1D8C85757A}" type="slidenum">
              <a:rPr lang="en-DE" smtClean="0"/>
              <a:t>4</a:t>
            </a:fld>
            <a:endParaRPr lang="en-DE"/>
          </a:p>
        </p:txBody>
      </p:sp>
    </p:spTree>
    <p:extLst>
      <p:ext uri="{BB962C8B-B14F-4D97-AF65-F5344CB8AC3E}">
        <p14:creationId xmlns:p14="http://schemas.microsoft.com/office/powerpoint/2010/main" val="1385971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In the end, our project mainly shows where the technical challenges lie and that they are solvable. But if machine learning methods are to be used to the benefit of society as a whole in drug policy, additional hurdles need to be cleared.</a:t>
            </a:r>
            <a:endParaRPr lang="en-GB" b="0" dirty="0">
              <a:effectLst/>
            </a:endParaRPr>
          </a:p>
        </p:txBody>
      </p:sp>
      <p:sp>
        <p:nvSpPr>
          <p:cNvPr id="4" name="Slide Number Placeholder 3"/>
          <p:cNvSpPr>
            <a:spLocks noGrp="1"/>
          </p:cNvSpPr>
          <p:nvPr>
            <p:ph type="sldNum" sz="quarter" idx="5"/>
          </p:nvPr>
        </p:nvSpPr>
        <p:spPr/>
        <p:txBody>
          <a:bodyPr/>
          <a:lstStyle/>
          <a:p>
            <a:fld id="{2147D7A7-87BD-2F45-92AA-BB1D8C85757A}" type="slidenum">
              <a:rPr lang="en-DE" smtClean="0"/>
              <a:t>5</a:t>
            </a:fld>
            <a:endParaRPr lang="en-DE"/>
          </a:p>
        </p:txBody>
      </p:sp>
    </p:spTree>
    <p:extLst>
      <p:ext uri="{BB962C8B-B14F-4D97-AF65-F5344CB8AC3E}">
        <p14:creationId xmlns:p14="http://schemas.microsoft.com/office/powerpoint/2010/main" val="948944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0B045-BD28-918C-4933-C9416F00378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38305F5A-5B73-7E51-AC71-77C66509593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5FF6D346-B048-B560-6156-15DEA08A935C}"/>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5" name="Footer Placeholder 4">
            <a:extLst>
              <a:ext uri="{FF2B5EF4-FFF2-40B4-BE49-F238E27FC236}">
                <a16:creationId xmlns:a16="http://schemas.microsoft.com/office/drawing/2014/main" id="{B2814A56-C5E3-2CFB-62DF-0B763A37EC2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090DD126-B617-FE39-49C6-EFEFB3657371}"/>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1524187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25A36-D05B-3096-C224-CA940559A7C0}"/>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A9FD958-9F2A-DFDA-3E5F-672CC6323B8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796DA261-94C2-354B-B929-EBB3BDBDB91E}"/>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5" name="Footer Placeholder 4">
            <a:extLst>
              <a:ext uri="{FF2B5EF4-FFF2-40B4-BE49-F238E27FC236}">
                <a16:creationId xmlns:a16="http://schemas.microsoft.com/office/drawing/2014/main" id="{2E9A7AFF-58EA-B63D-A760-858BA00BFCF3}"/>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FCA50881-AA1C-6F6D-2A61-3C2B6E5A9BAC}"/>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870780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3C1C3C-6F56-1A06-4D7D-AA5090F6FCB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A672E546-172C-AF54-7F57-97A63A09136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EDC80ABF-5A9A-C4B3-DD0E-544B16690CEA}"/>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5" name="Footer Placeholder 4">
            <a:extLst>
              <a:ext uri="{FF2B5EF4-FFF2-40B4-BE49-F238E27FC236}">
                <a16:creationId xmlns:a16="http://schemas.microsoft.com/office/drawing/2014/main" id="{EBB89137-81AC-41C6-5DA6-F158D62EAFF4}"/>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B489E7CC-FA87-4B4B-FAA5-91C67EB9A1DA}"/>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3116088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9FFAD-5C27-BED6-7970-68DD029CE828}"/>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1FE0EF83-65B4-A521-2AA3-D617D325634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B934BE0-C32E-3D63-E45B-6B29348EEEEC}"/>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5" name="Footer Placeholder 4">
            <a:extLst>
              <a:ext uri="{FF2B5EF4-FFF2-40B4-BE49-F238E27FC236}">
                <a16:creationId xmlns:a16="http://schemas.microsoft.com/office/drawing/2014/main" id="{215A0EC7-227E-2760-1975-DE4E35BE674D}"/>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E1EB8D24-6013-AD2A-0ADE-C6A5F14D5098}"/>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2060714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542E4-FC66-EE8C-F239-1A2CC05FD23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6F6C808B-F2AC-F1A2-3929-CE616CF52B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63517E2-9A1B-97E9-4D52-0EE74D338996}"/>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5" name="Footer Placeholder 4">
            <a:extLst>
              <a:ext uri="{FF2B5EF4-FFF2-40B4-BE49-F238E27FC236}">
                <a16:creationId xmlns:a16="http://schemas.microsoft.com/office/drawing/2014/main" id="{FD9174A5-BE5F-224B-0BBB-AA25906A8CD3}"/>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FC9D0244-71FD-1532-5E66-6D5DEB79B484}"/>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4134446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4332B-895D-2EDC-D384-C20C7AAF6E9F}"/>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7545464-0E16-3EF2-6FB2-68073251B92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D89B3B93-CF37-B626-83E4-00CEA6D6DF0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B135EF30-97E9-A33C-880C-C1CF53FDB039}"/>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6" name="Footer Placeholder 5">
            <a:extLst>
              <a:ext uri="{FF2B5EF4-FFF2-40B4-BE49-F238E27FC236}">
                <a16:creationId xmlns:a16="http://schemas.microsoft.com/office/drawing/2014/main" id="{CADDCCDC-7D8A-7CE1-925E-332FAE890D5A}"/>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7A1BEE8E-3946-A869-BDB1-FEDF8AB54C8B}"/>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2679163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C6CEC-EA6F-E628-3F57-E8F6E8728D52}"/>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8EDBCF28-BF43-C406-ACD5-90B885187D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A869FC2-B3D7-A06E-BF4F-F2893FAD47D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C59B6B11-E44D-19F5-7440-2E52C83A7E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61FA399-2719-8300-FDF5-B19057B353A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205DDEAC-278B-D1BD-05F6-BF04B6994EB9}"/>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8" name="Footer Placeholder 7">
            <a:extLst>
              <a:ext uri="{FF2B5EF4-FFF2-40B4-BE49-F238E27FC236}">
                <a16:creationId xmlns:a16="http://schemas.microsoft.com/office/drawing/2014/main" id="{8655BC77-9843-BC58-C40B-738587812160}"/>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FC465099-8D74-0109-4A0D-7335A58B352B}"/>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1608585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414BA-91D6-5F6F-1BAA-F9165BFE0A82}"/>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E1D36819-5009-54DD-910E-7B1DD3983426}"/>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4" name="Footer Placeholder 3">
            <a:extLst>
              <a:ext uri="{FF2B5EF4-FFF2-40B4-BE49-F238E27FC236}">
                <a16:creationId xmlns:a16="http://schemas.microsoft.com/office/drawing/2014/main" id="{9FEDD376-2DA1-49FE-F92C-77CD248EA795}"/>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936FCEF7-887C-A8E1-E2E8-AF5B8C0476BD}"/>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536046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D7E152-9838-7D11-381F-DEA8C027128C}"/>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3" name="Footer Placeholder 2">
            <a:extLst>
              <a:ext uri="{FF2B5EF4-FFF2-40B4-BE49-F238E27FC236}">
                <a16:creationId xmlns:a16="http://schemas.microsoft.com/office/drawing/2014/main" id="{B40B0333-7CDC-A272-9F67-1CB694B3495C}"/>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E3050EF6-66F6-7F51-F052-7C54591C1FF0}"/>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4016568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061BD-3B2F-6E65-1851-7C1A83A742E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E9FC8A1C-8B0A-2829-3F1E-2288573AA0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9D4EFCEA-76A3-3DE0-5C40-B169FEC75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4E88101-6A94-A970-266B-E9AC87513CB2}"/>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6" name="Footer Placeholder 5">
            <a:extLst>
              <a:ext uri="{FF2B5EF4-FFF2-40B4-BE49-F238E27FC236}">
                <a16:creationId xmlns:a16="http://schemas.microsoft.com/office/drawing/2014/main" id="{224DD30A-91D1-B391-18B1-5BAE56F743F2}"/>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7653FFE-3F0A-14D0-FB5C-5E2142519C47}"/>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1565255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A2509-9CF2-A923-52BD-B0EBD74BD4D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C872D1F7-3FD1-3642-9D31-BB551ADA94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8542CBD0-1C96-D213-00BB-B35C054FC8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8EE0BC8-D189-3AAD-0E3C-B756D5FC6604}"/>
              </a:ext>
            </a:extLst>
          </p:cNvPr>
          <p:cNvSpPr>
            <a:spLocks noGrp="1"/>
          </p:cNvSpPr>
          <p:nvPr>
            <p:ph type="dt" sz="half" idx="10"/>
          </p:nvPr>
        </p:nvSpPr>
        <p:spPr/>
        <p:txBody>
          <a:bodyPr/>
          <a:lstStyle/>
          <a:p>
            <a:fld id="{1AC55B2B-A556-3741-9146-52106B1593EF}" type="datetimeFigureOut">
              <a:rPr lang="en-DE" smtClean="0"/>
              <a:t>11.05.22</a:t>
            </a:fld>
            <a:endParaRPr lang="en-DE"/>
          </a:p>
        </p:txBody>
      </p:sp>
      <p:sp>
        <p:nvSpPr>
          <p:cNvPr id="6" name="Footer Placeholder 5">
            <a:extLst>
              <a:ext uri="{FF2B5EF4-FFF2-40B4-BE49-F238E27FC236}">
                <a16:creationId xmlns:a16="http://schemas.microsoft.com/office/drawing/2014/main" id="{B6588DCB-9A9F-39FD-61A1-C113010D6A6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08FA5A2E-9C0C-77D3-7F25-23D33D015438}"/>
              </a:ext>
            </a:extLst>
          </p:cNvPr>
          <p:cNvSpPr>
            <a:spLocks noGrp="1"/>
          </p:cNvSpPr>
          <p:nvPr>
            <p:ph type="sldNum" sz="quarter" idx="12"/>
          </p:nvPr>
        </p:nvSpPr>
        <p:spPr/>
        <p:txBody>
          <a:bodyPr/>
          <a:lstStyle/>
          <a:p>
            <a:fld id="{AE7FBFB9-CD33-454A-84C4-543B960EE7D5}" type="slidenum">
              <a:rPr lang="en-DE" smtClean="0"/>
              <a:t>‹#›</a:t>
            </a:fld>
            <a:endParaRPr lang="en-DE"/>
          </a:p>
        </p:txBody>
      </p:sp>
    </p:spTree>
    <p:extLst>
      <p:ext uri="{BB962C8B-B14F-4D97-AF65-F5344CB8AC3E}">
        <p14:creationId xmlns:p14="http://schemas.microsoft.com/office/powerpoint/2010/main" val="3381364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FF2DCB-49E5-2D0F-7B69-6E2303016D5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596B8B97-9C70-32CA-D3F9-BB51C2B0E3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5228B2AF-9B01-E05B-F6BD-E206047CFC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C55B2B-A556-3741-9146-52106B1593EF}" type="datetimeFigureOut">
              <a:rPr lang="en-DE" smtClean="0"/>
              <a:t>11.05.22</a:t>
            </a:fld>
            <a:endParaRPr lang="en-DE"/>
          </a:p>
        </p:txBody>
      </p:sp>
      <p:sp>
        <p:nvSpPr>
          <p:cNvPr id="5" name="Footer Placeholder 4">
            <a:extLst>
              <a:ext uri="{FF2B5EF4-FFF2-40B4-BE49-F238E27FC236}">
                <a16:creationId xmlns:a16="http://schemas.microsoft.com/office/drawing/2014/main" id="{D4C39899-D3D2-A27F-6460-8603B0DCC4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D176F65D-2F01-E989-9B0F-3C4AB8B94E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7FBFB9-CD33-454A-84C4-543B960EE7D5}" type="slidenum">
              <a:rPr lang="en-DE" smtClean="0"/>
              <a:t>‹#›</a:t>
            </a:fld>
            <a:endParaRPr lang="en-DE"/>
          </a:p>
        </p:txBody>
      </p:sp>
    </p:spTree>
    <p:extLst>
      <p:ext uri="{BB962C8B-B14F-4D97-AF65-F5344CB8AC3E}">
        <p14:creationId xmlns:p14="http://schemas.microsoft.com/office/powerpoint/2010/main" val="28737802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9.png"/><Relationship Id="rId5" Type="http://schemas.openxmlformats.org/officeDocument/2006/relationships/hyperlink" Target="https://archive.ics.uci.edu/ml/datasets/Drug+consumption+(quantified)" TargetMode="External"/><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Placeholder 9" descr="A picture containing electronics&#10;&#10;Description automatically generated">
            <a:extLst>
              <a:ext uri="{FF2B5EF4-FFF2-40B4-BE49-F238E27FC236}">
                <a16:creationId xmlns:a16="http://schemas.microsoft.com/office/drawing/2014/main" id="{2B851F11-BCA7-4021-9192-7B41E58E2F24}"/>
              </a:ext>
            </a:extLst>
          </p:cNvPr>
          <p:cNvPicPr>
            <a:picLocks noGrp="1" noChangeAspect="1"/>
          </p:cNvPicPr>
          <p:nvPr>
            <p:ph type="pic" idx="1"/>
          </p:nvPr>
        </p:nvPicPr>
        <p:blipFill rotWithShape="1">
          <a:blip r:embed="rId5"/>
          <a:srcRect l="10330" t="2972" r="25281" b="-1"/>
          <a:stretch/>
        </p:blipFill>
        <p:spPr>
          <a:xfrm>
            <a:off x="3523488" y="10"/>
            <a:ext cx="8668512" cy="6857990"/>
          </a:xfrm>
          <a:prstGeom prst="rect">
            <a:avLst/>
          </a:prstGeom>
        </p:spPr>
      </p:pic>
      <p:sp>
        <p:nvSpPr>
          <p:cNvPr id="24" name="Rectangle 2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0D29275-C15C-134A-3E9A-A60DCBED5481}"/>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400" dirty="0"/>
              <a:t>Predicting Drug Consumption through Personality Traits</a:t>
            </a:r>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A0EB11C1-0BA8-9051-87D5-D7DB83CFF4F0}"/>
              </a:ext>
            </a:extLst>
          </p:cNvPr>
          <p:cNvSpPr/>
          <p:nvPr/>
        </p:nvSpPr>
        <p:spPr>
          <a:xfrm>
            <a:off x="477981" y="625683"/>
            <a:ext cx="922194" cy="14630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sp>
        <p:nvSpPr>
          <p:cNvPr id="19" name="TextBox 18">
            <a:extLst>
              <a:ext uri="{FF2B5EF4-FFF2-40B4-BE49-F238E27FC236}">
                <a16:creationId xmlns:a16="http://schemas.microsoft.com/office/drawing/2014/main" id="{E478DF0D-D4F0-C7A2-78F0-3698CCE418D6}"/>
              </a:ext>
            </a:extLst>
          </p:cNvPr>
          <p:cNvSpPr txBox="1"/>
          <p:nvPr/>
        </p:nvSpPr>
        <p:spPr>
          <a:xfrm>
            <a:off x="477981" y="4785631"/>
            <a:ext cx="3772636" cy="307777"/>
          </a:xfrm>
          <a:prstGeom prst="rect">
            <a:avLst/>
          </a:prstGeom>
          <a:noFill/>
        </p:spPr>
        <p:txBody>
          <a:bodyPr wrap="none" rtlCol="0">
            <a:spAutoFit/>
          </a:bodyPr>
          <a:lstStyle/>
          <a:p>
            <a:r>
              <a:rPr lang="en-DE" sz="1400" dirty="0">
                <a:latin typeface="Corbel" panose="020B0503020204020204" pitchFamily="34" charset="0"/>
              </a:rPr>
              <a:t>Lorenzo Gini, Francesca Giacco, Dominik Cramer</a:t>
            </a:r>
          </a:p>
        </p:txBody>
      </p:sp>
      <p:sp>
        <p:nvSpPr>
          <p:cNvPr id="20" name="TextBox 19">
            <a:extLst>
              <a:ext uri="{FF2B5EF4-FFF2-40B4-BE49-F238E27FC236}">
                <a16:creationId xmlns:a16="http://schemas.microsoft.com/office/drawing/2014/main" id="{9F4F048F-A168-4B31-9B27-E853FF069A77}"/>
              </a:ext>
            </a:extLst>
          </p:cNvPr>
          <p:cNvSpPr txBox="1"/>
          <p:nvPr/>
        </p:nvSpPr>
        <p:spPr>
          <a:xfrm>
            <a:off x="4859543" y="6604084"/>
            <a:ext cx="7332457" cy="253916"/>
          </a:xfrm>
          <a:prstGeom prst="rect">
            <a:avLst/>
          </a:prstGeom>
          <a:noFill/>
        </p:spPr>
        <p:txBody>
          <a:bodyPr wrap="none" rtlCol="0">
            <a:spAutoFit/>
          </a:bodyPr>
          <a:lstStyle/>
          <a:p>
            <a:r>
              <a:rPr lang="en-DE" sz="1050" dirty="0">
                <a:latin typeface="Corbel" panose="020B0503020204020204" pitchFamily="34" charset="0"/>
              </a:rPr>
              <a:t>Image source: </a:t>
            </a:r>
            <a:r>
              <a:rPr lang="en-GB" sz="1050" dirty="0">
                <a:latin typeface="Corbel" panose="020B0503020204020204" pitchFamily="34" charset="0"/>
              </a:rPr>
              <a:t>https://</a:t>
            </a:r>
            <a:r>
              <a:rPr lang="en-GB" sz="1050" dirty="0" err="1">
                <a:latin typeface="Corbel" panose="020B0503020204020204" pitchFamily="34" charset="0"/>
              </a:rPr>
              <a:t>www.ionos.de</a:t>
            </a:r>
            <a:r>
              <a:rPr lang="en-GB" sz="1050" dirty="0">
                <a:latin typeface="Corbel" panose="020B0503020204020204" pitchFamily="34" charset="0"/>
              </a:rPr>
              <a:t>/</a:t>
            </a:r>
            <a:r>
              <a:rPr lang="en-GB" sz="1050" dirty="0" err="1">
                <a:latin typeface="Corbel" panose="020B0503020204020204" pitchFamily="34" charset="0"/>
              </a:rPr>
              <a:t>digitalguide</a:t>
            </a:r>
            <a:r>
              <a:rPr lang="en-GB" sz="1050" dirty="0">
                <a:latin typeface="Corbel" panose="020B0503020204020204" pitchFamily="34" charset="0"/>
              </a:rPr>
              <a:t>/online-marketing/</a:t>
            </a:r>
            <a:r>
              <a:rPr lang="en-GB" sz="1050" dirty="0" err="1">
                <a:latin typeface="Corbel" panose="020B0503020204020204" pitchFamily="34" charset="0"/>
              </a:rPr>
              <a:t>suchmaschinenmarketing</a:t>
            </a:r>
            <a:r>
              <a:rPr lang="en-GB" sz="1050" dirty="0">
                <a:latin typeface="Corbel" panose="020B0503020204020204" pitchFamily="34" charset="0"/>
              </a:rPr>
              <a:t>/deep-learning-vs-machine-learning/</a:t>
            </a:r>
            <a:endParaRPr lang="en-DE" sz="1050" dirty="0">
              <a:latin typeface="Corbel" panose="020B0503020204020204" pitchFamily="34" charset="0"/>
            </a:endParaRPr>
          </a:p>
        </p:txBody>
      </p:sp>
      <p:pic>
        <p:nvPicPr>
          <p:cNvPr id="4" name="Video 3">
            <a:hlinkClick r:id="" action="ppaction://media"/>
            <a:extLst>
              <a:ext uri="{FF2B5EF4-FFF2-40B4-BE49-F238E27FC236}">
                <a16:creationId xmlns:a16="http://schemas.microsoft.com/office/drawing/2014/main" id="{0C51C897-D0CC-18AA-F4C2-1FC0AF9E2D0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5997" y="0"/>
            <a:ext cx="2286000" cy="1714500"/>
          </a:xfrm>
          <a:prstGeom prst="rect">
            <a:avLst/>
          </a:prstGeom>
        </p:spPr>
      </p:pic>
    </p:spTree>
    <p:extLst>
      <p:ext uri="{BB962C8B-B14F-4D97-AF65-F5344CB8AC3E}">
        <p14:creationId xmlns:p14="http://schemas.microsoft.com/office/powerpoint/2010/main" val="36437015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5133"/>
    </mc:Choice>
    <mc:Fallback>
      <p:transition spd="slow" advTm="251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E708407-D01D-4E57-8998-FF799DBC3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B6C2D294-A077-0087-0FDB-666C0CDD5303}"/>
              </a:ext>
            </a:extLst>
          </p:cNvPr>
          <p:cNvSpPr>
            <a:spLocks noGrp="1"/>
          </p:cNvSpPr>
          <p:nvPr>
            <p:ph type="title"/>
          </p:nvPr>
        </p:nvSpPr>
        <p:spPr>
          <a:xfrm>
            <a:off x="699723" y="1622066"/>
            <a:ext cx="3554226" cy="2663688"/>
          </a:xfrm>
        </p:spPr>
        <p:txBody>
          <a:bodyPr vert="horz" lIns="91440" tIns="45720" rIns="91440" bIns="45720" rtlCol="0" anchor="b">
            <a:normAutofit/>
          </a:bodyPr>
          <a:lstStyle/>
          <a:p>
            <a:r>
              <a:rPr lang="en-US" sz="4400" kern="1200" dirty="0">
                <a:solidFill>
                  <a:schemeClr val="bg1"/>
                </a:solidFill>
                <a:latin typeface="Corbel" panose="020B0503020204020204" pitchFamily="34" charset="0"/>
              </a:rPr>
              <a:t>The Prevention Paradox</a:t>
            </a:r>
          </a:p>
        </p:txBody>
      </p:sp>
      <p:sp>
        <p:nvSpPr>
          <p:cNvPr id="6" name="Text Placeholder 5">
            <a:extLst>
              <a:ext uri="{FF2B5EF4-FFF2-40B4-BE49-F238E27FC236}">
                <a16:creationId xmlns:a16="http://schemas.microsoft.com/office/drawing/2014/main" id="{8ADA1D35-2CCD-5C49-CB34-23283C54240A}"/>
              </a:ext>
            </a:extLst>
          </p:cNvPr>
          <p:cNvSpPr>
            <a:spLocks noGrp="1"/>
          </p:cNvSpPr>
          <p:nvPr>
            <p:ph type="body" sz="half" idx="2"/>
          </p:nvPr>
        </p:nvSpPr>
        <p:spPr>
          <a:xfrm>
            <a:off x="7767147" y="6604431"/>
            <a:ext cx="4424853" cy="253569"/>
          </a:xfrm>
        </p:spPr>
        <p:txBody>
          <a:bodyPr vert="horz" lIns="91440" tIns="45720" rIns="91440" bIns="45720" rtlCol="0" anchor="t">
            <a:normAutofit/>
          </a:bodyPr>
          <a:lstStyle/>
          <a:p>
            <a:r>
              <a:rPr lang="en-US" sz="1050" dirty="0">
                <a:latin typeface="Corbel" panose="020B0503020204020204" pitchFamily="34" charset="0"/>
              </a:rPr>
              <a:t>Image s</a:t>
            </a:r>
            <a:r>
              <a:rPr lang="en-US" sz="1050" kern="1200" dirty="0">
                <a:latin typeface="Corbel" panose="020B0503020204020204" pitchFamily="34" charset="0"/>
              </a:rPr>
              <a:t>ource: https://</a:t>
            </a:r>
            <a:r>
              <a:rPr lang="en-US" sz="1050" kern="1200" dirty="0" err="1">
                <a:latin typeface="Corbel" panose="020B0503020204020204" pitchFamily="34" charset="0"/>
              </a:rPr>
              <a:t>twitter.com</a:t>
            </a:r>
            <a:r>
              <a:rPr lang="en-US" sz="1050" kern="1200" dirty="0">
                <a:latin typeface="Corbel" panose="020B0503020204020204" pitchFamily="34" charset="0"/>
              </a:rPr>
              <a:t>/</a:t>
            </a:r>
            <a:r>
              <a:rPr lang="en-US" sz="1050" kern="1200" dirty="0" err="1">
                <a:latin typeface="Corbel" panose="020B0503020204020204" pitchFamily="34" charset="0"/>
              </a:rPr>
              <a:t>bverheggen</a:t>
            </a:r>
            <a:r>
              <a:rPr lang="en-US" sz="1050" kern="1200" dirty="0">
                <a:latin typeface="Corbel" panose="020B0503020204020204" pitchFamily="34" charset="0"/>
              </a:rPr>
              <a:t>/status/1362799317510197258</a:t>
            </a:r>
          </a:p>
        </p:txBody>
      </p:sp>
      <p:grpSp>
        <p:nvGrpSpPr>
          <p:cNvPr id="17" name="Group 16">
            <a:extLst>
              <a:ext uri="{FF2B5EF4-FFF2-40B4-BE49-F238E27FC236}">
                <a16:creationId xmlns:a16="http://schemas.microsoft.com/office/drawing/2014/main" id="{7F963B07-5C9E-478C-A53E-B6F5B4A789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8" name="Freeform 5">
              <a:extLst>
                <a:ext uri="{FF2B5EF4-FFF2-40B4-BE49-F238E27FC236}">
                  <a16:creationId xmlns:a16="http://schemas.microsoft.com/office/drawing/2014/main" id="{A152F29E-C625-4313-96BF-5675B357C0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9" name="Freeform 5">
              <a:extLst>
                <a:ext uri="{FF2B5EF4-FFF2-40B4-BE49-F238E27FC236}">
                  <a16:creationId xmlns:a16="http://schemas.microsoft.com/office/drawing/2014/main" id="{C2A5CB78-6497-4151-83B6-568BD27EC5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8" name="Picture Placeholder 7" descr="Diagram&#10;&#10;Description automatically generated">
            <a:extLst>
              <a:ext uri="{FF2B5EF4-FFF2-40B4-BE49-F238E27FC236}">
                <a16:creationId xmlns:a16="http://schemas.microsoft.com/office/drawing/2014/main" id="{E6D6F656-C1EE-62F1-711C-AC3DA6418553}"/>
              </a:ext>
            </a:extLst>
          </p:cNvPr>
          <p:cNvPicPr>
            <a:picLocks noGrp="1" noChangeAspect="1"/>
          </p:cNvPicPr>
          <p:nvPr>
            <p:ph type="pic" idx="1"/>
          </p:nvPr>
        </p:nvPicPr>
        <p:blipFill>
          <a:blip r:embed="rId5"/>
          <a:srcRect t="1032" b="1032"/>
          <a:stretch>
            <a:fillRect/>
          </a:stretch>
        </p:blipFill>
        <p:spPr>
          <a:xfrm>
            <a:off x="4869406" y="602665"/>
            <a:ext cx="7147736" cy="5652670"/>
          </a:xfrm>
          <a:prstGeom prst="rect">
            <a:avLst/>
          </a:prstGeom>
        </p:spPr>
      </p:pic>
      <p:pic>
        <p:nvPicPr>
          <p:cNvPr id="2" name="Video 1">
            <a:hlinkClick r:id="" action="ppaction://media"/>
            <a:extLst>
              <a:ext uri="{FF2B5EF4-FFF2-40B4-BE49-F238E27FC236}">
                <a16:creationId xmlns:a16="http://schemas.microsoft.com/office/drawing/2014/main" id="{E93EFE6F-0F3E-117E-B788-CDC05C3D263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0"/>
            <a:ext cx="2286000" cy="1714500"/>
          </a:xfrm>
          <a:prstGeom prst="rect">
            <a:avLst/>
          </a:prstGeom>
        </p:spPr>
      </p:pic>
    </p:spTree>
    <p:extLst>
      <p:ext uri="{BB962C8B-B14F-4D97-AF65-F5344CB8AC3E}">
        <p14:creationId xmlns:p14="http://schemas.microsoft.com/office/powerpoint/2010/main" val="1700191582"/>
      </p:ext>
    </p:extLst>
  </p:cSld>
  <p:clrMapOvr>
    <a:masterClrMapping/>
  </p:clrMapOvr>
  <mc:AlternateContent xmlns:mc="http://schemas.openxmlformats.org/markup-compatibility/2006">
    <mc:Choice xmlns:p14="http://schemas.microsoft.com/office/powerpoint/2010/main" Requires="p14">
      <p:transition spd="slow" p14:dur="2000" advTm="35054"/>
    </mc:Choice>
    <mc:Fallback>
      <p:transition spd="slow" advTm="35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4"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5"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A4A5BE9A-DDCD-5AE9-7B9B-3B4B4A22EFFD}"/>
              </a:ext>
            </a:extLst>
          </p:cNvPr>
          <p:cNvSpPr>
            <a:spLocks noGrp="1"/>
          </p:cNvSpPr>
          <p:nvPr>
            <p:ph type="title"/>
          </p:nvPr>
        </p:nvSpPr>
        <p:spPr>
          <a:xfrm>
            <a:off x="767290" y="1166932"/>
            <a:ext cx="3582073" cy="4279709"/>
          </a:xfrm>
        </p:spPr>
        <p:txBody>
          <a:bodyPr vert="horz" lIns="91440" tIns="45720" rIns="91440" bIns="45720" rtlCol="0" anchor="ctr">
            <a:normAutofit/>
          </a:bodyPr>
          <a:lstStyle/>
          <a:p>
            <a:r>
              <a:rPr lang="en-US" sz="4400">
                <a:solidFill>
                  <a:schemeClr val="bg1"/>
                </a:solidFill>
                <a:latin typeface="Corbel" panose="020B0503020204020204" pitchFamily="34" charset="0"/>
              </a:rPr>
              <a:t>Correlation between substances</a:t>
            </a:r>
            <a:endParaRPr lang="en-US" sz="4400" kern="1200" dirty="0">
              <a:solidFill>
                <a:schemeClr val="bg1"/>
              </a:solidFill>
              <a:latin typeface="Corbel" panose="020B0503020204020204" pitchFamily="34" charset="0"/>
            </a:endParaRPr>
          </a:p>
        </p:txBody>
      </p:sp>
      <p:pic>
        <p:nvPicPr>
          <p:cNvPr id="5" name="Picture 4">
            <a:extLst>
              <a:ext uri="{FF2B5EF4-FFF2-40B4-BE49-F238E27FC236}">
                <a16:creationId xmlns:a16="http://schemas.microsoft.com/office/drawing/2014/main" id="{9BF652BE-0C18-A8B4-7E06-3588943A3B98}"/>
              </a:ext>
            </a:extLst>
          </p:cNvPr>
          <p:cNvPicPr>
            <a:picLocks noChangeAspect="1"/>
          </p:cNvPicPr>
          <p:nvPr/>
        </p:nvPicPr>
        <p:blipFill>
          <a:blip r:embed="rId5"/>
          <a:stretch>
            <a:fillRect/>
          </a:stretch>
        </p:blipFill>
        <p:spPr>
          <a:xfrm>
            <a:off x="5461838" y="230650"/>
            <a:ext cx="6152272" cy="6152272"/>
          </a:xfrm>
          <a:prstGeom prst="rect">
            <a:avLst/>
          </a:prstGeom>
        </p:spPr>
      </p:pic>
      <p:sp>
        <p:nvSpPr>
          <p:cNvPr id="16" name="Text Placeholder 5">
            <a:extLst>
              <a:ext uri="{FF2B5EF4-FFF2-40B4-BE49-F238E27FC236}">
                <a16:creationId xmlns:a16="http://schemas.microsoft.com/office/drawing/2014/main" id="{70F926E6-5DCE-C1A6-E905-EBDDB8FC6D24}"/>
              </a:ext>
            </a:extLst>
          </p:cNvPr>
          <p:cNvSpPr>
            <a:spLocks noGrp="1"/>
          </p:cNvSpPr>
          <p:nvPr>
            <p:ph type="body" sz="half" idx="2"/>
          </p:nvPr>
        </p:nvSpPr>
        <p:spPr>
          <a:xfrm>
            <a:off x="10089933" y="6604431"/>
            <a:ext cx="2102067" cy="253569"/>
          </a:xfrm>
        </p:spPr>
        <p:txBody>
          <a:bodyPr vert="horz" lIns="91440" tIns="45720" rIns="91440" bIns="45720" rtlCol="0" anchor="t">
            <a:normAutofit/>
          </a:bodyPr>
          <a:lstStyle/>
          <a:p>
            <a:r>
              <a:rPr lang="en-US" sz="1050" dirty="0">
                <a:latin typeface="Corbel" panose="020B0503020204020204" pitchFamily="34" charset="0"/>
              </a:rPr>
              <a:t>Image s</a:t>
            </a:r>
            <a:r>
              <a:rPr lang="en-US" sz="1050" kern="1200" dirty="0">
                <a:latin typeface="Corbel" panose="020B0503020204020204" pitchFamily="34" charset="0"/>
              </a:rPr>
              <a:t>ource: Own representation</a:t>
            </a:r>
          </a:p>
        </p:txBody>
      </p:sp>
      <p:pic>
        <p:nvPicPr>
          <p:cNvPr id="3" name="Video 2">
            <a:hlinkClick r:id="" action="ppaction://media"/>
            <a:extLst>
              <a:ext uri="{FF2B5EF4-FFF2-40B4-BE49-F238E27FC236}">
                <a16:creationId xmlns:a16="http://schemas.microsoft.com/office/drawing/2014/main" id="{FC682F6D-A674-AC4D-8D9F-235F05D6F49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0"/>
            <a:ext cx="2286000" cy="1714500"/>
          </a:xfrm>
          <a:prstGeom prst="rect">
            <a:avLst/>
          </a:prstGeom>
        </p:spPr>
      </p:pic>
    </p:spTree>
    <p:extLst>
      <p:ext uri="{BB962C8B-B14F-4D97-AF65-F5344CB8AC3E}">
        <p14:creationId xmlns:p14="http://schemas.microsoft.com/office/powerpoint/2010/main" val="2312455992"/>
      </p:ext>
    </p:extLst>
  </p:cSld>
  <p:clrMapOvr>
    <a:masterClrMapping/>
  </p:clrMapOvr>
  <mc:AlternateContent xmlns:mc="http://schemas.openxmlformats.org/markup-compatibility/2006">
    <mc:Choice xmlns:p14="http://schemas.microsoft.com/office/powerpoint/2010/main" Requires="p14">
      <p:transition spd="slow" p14:dur="2000" advTm="24866"/>
    </mc:Choice>
    <mc:Fallback>
      <p:transition spd="slow" advTm="248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4"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5"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65843FBA-67E9-ED20-DF6D-C73FD2C39CCE}"/>
              </a:ext>
            </a:extLst>
          </p:cNvPr>
          <p:cNvSpPr>
            <a:spLocks noGrp="1"/>
          </p:cNvSpPr>
          <p:nvPr>
            <p:ph type="title"/>
          </p:nvPr>
        </p:nvSpPr>
        <p:spPr>
          <a:xfrm>
            <a:off x="767290" y="1166932"/>
            <a:ext cx="3582073" cy="4279709"/>
          </a:xfrm>
        </p:spPr>
        <p:txBody>
          <a:bodyPr vert="horz" lIns="91440" tIns="45720" rIns="91440" bIns="45720" rtlCol="0" anchor="ctr">
            <a:normAutofit/>
          </a:bodyPr>
          <a:lstStyle/>
          <a:p>
            <a:r>
              <a:rPr lang="en-US" sz="4400" kern="1200" dirty="0">
                <a:solidFill>
                  <a:schemeClr val="bg1"/>
                </a:solidFill>
                <a:latin typeface="Corbel" panose="020B0503020204020204" pitchFamily="34" charset="0"/>
              </a:rPr>
              <a:t>Methodology</a:t>
            </a:r>
          </a:p>
        </p:txBody>
      </p:sp>
      <p:pic>
        <p:nvPicPr>
          <p:cNvPr id="6" name="Picture 5" descr="Diagram, venn diagram&#10;&#10;Description automatically generated">
            <a:extLst>
              <a:ext uri="{FF2B5EF4-FFF2-40B4-BE49-F238E27FC236}">
                <a16:creationId xmlns:a16="http://schemas.microsoft.com/office/drawing/2014/main" id="{DF92DB31-2584-E26B-A963-D26C3080DA21}"/>
              </a:ext>
            </a:extLst>
          </p:cNvPr>
          <p:cNvPicPr>
            <a:picLocks noChangeAspect="1"/>
          </p:cNvPicPr>
          <p:nvPr/>
        </p:nvPicPr>
        <p:blipFill>
          <a:blip r:embed="rId5"/>
          <a:stretch>
            <a:fillRect/>
          </a:stretch>
        </p:blipFill>
        <p:spPr>
          <a:xfrm>
            <a:off x="4694548" y="1677865"/>
            <a:ext cx="7497452" cy="3502270"/>
          </a:xfrm>
          <a:prstGeom prst="rect">
            <a:avLst/>
          </a:prstGeom>
        </p:spPr>
      </p:pic>
      <p:sp>
        <p:nvSpPr>
          <p:cNvPr id="12" name="Text Placeholder 5">
            <a:extLst>
              <a:ext uri="{FF2B5EF4-FFF2-40B4-BE49-F238E27FC236}">
                <a16:creationId xmlns:a16="http://schemas.microsoft.com/office/drawing/2014/main" id="{4A5D9D3A-B0A3-CF9C-84FD-CA1F3BBA1E63}"/>
              </a:ext>
            </a:extLst>
          </p:cNvPr>
          <p:cNvSpPr>
            <a:spLocks noGrp="1"/>
          </p:cNvSpPr>
          <p:nvPr>
            <p:ph type="body" sz="half" idx="2"/>
          </p:nvPr>
        </p:nvSpPr>
        <p:spPr>
          <a:xfrm>
            <a:off x="10089933" y="6604431"/>
            <a:ext cx="2102067" cy="253569"/>
          </a:xfrm>
        </p:spPr>
        <p:txBody>
          <a:bodyPr vert="horz" lIns="91440" tIns="45720" rIns="91440" bIns="45720" rtlCol="0" anchor="t">
            <a:normAutofit/>
          </a:bodyPr>
          <a:lstStyle/>
          <a:p>
            <a:r>
              <a:rPr lang="en-US" sz="1050" dirty="0">
                <a:latin typeface="Corbel" panose="020B0503020204020204" pitchFamily="34" charset="0"/>
              </a:rPr>
              <a:t>Image s</a:t>
            </a:r>
            <a:r>
              <a:rPr lang="en-US" sz="1050" kern="1200" dirty="0">
                <a:latin typeface="Corbel" panose="020B0503020204020204" pitchFamily="34" charset="0"/>
              </a:rPr>
              <a:t>ource: Own representation</a:t>
            </a:r>
          </a:p>
        </p:txBody>
      </p:sp>
      <p:pic>
        <p:nvPicPr>
          <p:cNvPr id="3" name="Video 2">
            <a:hlinkClick r:id="" action="ppaction://media"/>
            <a:extLst>
              <a:ext uri="{FF2B5EF4-FFF2-40B4-BE49-F238E27FC236}">
                <a16:creationId xmlns:a16="http://schemas.microsoft.com/office/drawing/2014/main" id="{CFA80489-69F1-0094-427D-8D23941D370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0"/>
            <a:ext cx="2286000" cy="1714500"/>
          </a:xfrm>
          <a:prstGeom prst="rect">
            <a:avLst/>
          </a:prstGeom>
        </p:spPr>
      </p:pic>
    </p:spTree>
    <p:extLst>
      <p:ext uri="{BB962C8B-B14F-4D97-AF65-F5344CB8AC3E}">
        <p14:creationId xmlns:p14="http://schemas.microsoft.com/office/powerpoint/2010/main" val="3500112857"/>
      </p:ext>
    </p:extLst>
  </p:cSld>
  <p:clrMapOvr>
    <a:masterClrMapping/>
  </p:clrMapOvr>
  <mc:AlternateContent xmlns:mc="http://schemas.openxmlformats.org/markup-compatibility/2006">
    <mc:Choice xmlns:p14="http://schemas.microsoft.com/office/powerpoint/2010/main" Requires="p14">
      <p:transition spd="slow" p14:dur="2000" advTm="80166"/>
    </mc:Choice>
    <mc:Fallback>
      <p:transition spd="slow" advTm="80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4"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5"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E3182724-B52D-E822-2EBF-0FDB8CE26859}"/>
              </a:ext>
            </a:extLst>
          </p:cNvPr>
          <p:cNvSpPr>
            <a:spLocks noGrp="1"/>
          </p:cNvSpPr>
          <p:nvPr>
            <p:ph type="title"/>
          </p:nvPr>
        </p:nvSpPr>
        <p:spPr>
          <a:xfrm>
            <a:off x="767290" y="1166932"/>
            <a:ext cx="3582073" cy="4279709"/>
          </a:xfrm>
        </p:spPr>
        <p:txBody>
          <a:bodyPr vert="horz" lIns="91440" tIns="45720" rIns="91440" bIns="45720" rtlCol="0" anchor="ctr">
            <a:normAutofit/>
          </a:bodyPr>
          <a:lstStyle/>
          <a:p>
            <a:r>
              <a:rPr lang="en-US" sz="4400" kern="1200" dirty="0">
                <a:solidFill>
                  <a:schemeClr val="bg1"/>
                </a:solidFill>
                <a:latin typeface="Corbel" panose="020B0503020204020204" pitchFamily="34" charset="0"/>
              </a:rPr>
              <a:t>References</a:t>
            </a:r>
            <a:endParaRPr lang="en-US" sz="4800" kern="1200" dirty="0">
              <a:solidFill>
                <a:schemeClr val="bg1"/>
              </a:solidFill>
              <a:latin typeface="Corbel" panose="020B0503020204020204" pitchFamily="34" charset="0"/>
            </a:endParaRPr>
          </a:p>
        </p:txBody>
      </p:sp>
      <p:sp>
        <p:nvSpPr>
          <p:cNvPr id="4" name="Text Placeholder 3">
            <a:extLst>
              <a:ext uri="{FF2B5EF4-FFF2-40B4-BE49-F238E27FC236}">
                <a16:creationId xmlns:a16="http://schemas.microsoft.com/office/drawing/2014/main" id="{D97BB81A-D64D-AB43-FE65-630EB05A4951}"/>
              </a:ext>
            </a:extLst>
          </p:cNvPr>
          <p:cNvSpPr>
            <a:spLocks noGrp="1"/>
          </p:cNvSpPr>
          <p:nvPr>
            <p:ph type="body" sz="half" idx="2"/>
          </p:nvPr>
        </p:nvSpPr>
        <p:spPr>
          <a:xfrm>
            <a:off x="5573864" y="1166933"/>
            <a:ext cx="5716988" cy="4279709"/>
          </a:xfrm>
        </p:spPr>
        <p:txBody>
          <a:bodyPr vert="horz" lIns="91440" tIns="45720" rIns="91440" bIns="45720" rtlCol="0" anchor="ctr">
            <a:normAutofit/>
          </a:bodyPr>
          <a:lstStyle/>
          <a:p>
            <a:r>
              <a:rPr lang="en-GB" sz="2000" dirty="0" err="1">
                <a:latin typeface="Corbel" panose="020B0503020204020204" pitchFamily="34" charset="0"/>
              </a:rPr>
              <a:t>Fehrman</a:t>
            </a:r>
            <a:r>
              <a:rPr lang="en-GB" sz="2000" dirty="0">
                <a:latin typeface="Corbel" panose="020B0503020204020204" pitchFamily="34" charset="0"/>
              </a:rPr>
              <a:t>, Elaine, et al. "The five factor model of personality and evaluation of drug consumption risk." </a:t>
            </a:r>
            <a:r>
              <a:rPr lang="en-GB" sz="2000" i="1" dirty="0">
                <a:latin typeface="Corbel" panose="020B0503020204020204" pitchFamily="34" charset="0"/>
              </a:rPr>
              <a:t>Data science</a:t>
            </a:r>
            <a:r>
              <a:rPr lang="en-GB" sz="2000" dirty="0">
                <a:latin typeface="Corbel" panose="020B0503020204020204" pitchFamily="34" charset="0"/>
              </a:rPr>
              <a:t>. Springer, Cham, 2017. 231-242.</a:t>
            </a:r>
          </a:p>
          <a:p>
            <a:r>
              <a:rPr lang="en-GB" sz="2000" dirty="0" err="1">
                <a:latin typeface="Corbel" panose="020B0503020204020204" pitchFamily="34" charset="0"/>
              </a:rPr>
              <a:t>Fehrman</a:t>
            </a:r>
            <a:r>
              <a:rPr lang="en-GB" sz="2000" dirty="0">
                <a:latin typeface="Corbel" panose="020B0503020204020204" pitchFamily="34" charset="0"/>
              </a:rPr>
              <a:t>, Elaine, et al. “Drug consumption (quantified) Data Set” </a:t>
            </a:r>
            <a:r>
              <a:rPr lang="en-GB" sz="2000" dirty="0">
                <a:latin typeface="Corbel" panose="020B0503020204020204" pitchFamily="34" charset="0"/>
                <a:hlinkClick r:id="rId5"/>
              </a:rPr>
              <a:t>https://archive.ics.uci.edu/ml/datasets/Drug+consumption+(quantified)</a:t>
            </a:r>
            <a:r>
              <a:rPr lang="en-GB" sz="2000" dirty="0">
                <a:latin typeface="Corbel" panose="020B0503020204020204" pitchFamily="34" charset="0"/>
              </a:rPr>
              <a:t> </a:t>
            </a:r>
            <a:endParaRPr lang="en-US" sz="2000" dirty="0">
              <a:latin typeface="Corbel" panose="020B0503020204020204" pitchFamily="34" charset="0"/>
            </a:endParaRPr>
          </a:p>
        </p:txBody>
      </p:sp>
      <p:pic>
        <p:nvPicPr>
          <p:cNvPr id="3" name="Video 2">
            <a:hlinkClick r:id="" action="ppaction://media"/>
            <a:extLst>
              <a:ext uri="{FF2B5EF4-FFF2-40B4-BE49-F238E27FC236}">
                <a16:creationId xmlns:a16="http://schemas.microsoft.com/office/drawing/2014/main" id="{D7344D1C-E164-4466-6FB7-DE2800839B5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tretch>
            <a:fillRect/>
          </a:stretch>
        </p:blipFill>
        <p:spPr>
          <a:xfrm>
            <a:off x="9906000" y="0"/>
            <a:ext cx="2286000" cy="1714500"/>
          </a:xfrm>
          <a:prstGeom prst="rect">
            <a:avLst/>
          </a:prstGeom>
        </p:spPr>
      </p:pic>
    </p:spTree>
    <p:extLst>
      <p:ext uri="{BB962C8B-B14F-4D97-AF65-F5344CB8AC3E}">
        <p14:creationId xmlns:p14="http://schemas.microsoft.com/office/powerpoint/2010/main" val="428868400"/>
      </p:ext>
    </p:extLst>
  </p:cSld>
  <p:clrMapOvr>
    <a:masterClrMapping/>
  </p:clrMapOvr>
  <mc:AlternateContent xmlns:mc="http://schemas.openxmlformats.org/markup-compatibility/2006">
    <mc:Choice xmlns:p14="http://schemas.microsoft.com/office/powerpoint/2010/main" Requires="p14">
      <p:transition spd="slow" p14:dur="2000" advTm="17422"/>
    </mc:Choice>
    <mc:Fallback>
      <p:transition spd="slow" advTm="174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TotalTime>
  <Words>555</Words>
  <Application>Microsoft Macintosh PowerPoint</Application>
  <PresentationFormat>Widescreen</PresentationFormat>
  <Paragraphs>35</Paragraphs>
  <Slides>5</Slides>
  <Notes>5</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Calibri Light</vt:lpstr>
      <vt:lpstr>Corbel</vt:lpstr>
      <vt:lpstr>Office Theme</vt:lpstr>
      <vt:lpstr>Predicting Drug Consumption through Personality Traits</vt:lpstr>
      <vt:lpstr>The Prevention Paradox</vt:lpstr>
      <vt:lpstr>Correlation between substances</vt:lpstr>
      <vt:lpstr>Methodology</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Ineffective Drug Policies</dc:title>
  <dc:creator>Dominik Cramer</dc:creator>
  <cp:lastModifiedBy>Dominik Cramer</cp:lastModifiedBy>
  <cp:revision>4</cp:revision>
  <dcterms:created xsi:type="dcterms:W3CDTF">2022-05-11T08:53:09Z</dcterms:created>
  <dcterms:modified xsi:type="dcterms:W3CDTF">2022-05-11T11:48:00Z</dcterms:modified>
</cp:coreProperties>
</file>

<file path=docProps/thumbnail.jpeg>
</file>